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8" r:id="rId3"/>
    <p:sldId id="259" r:id="rId4"/>
    <p:sldId id="257" r:id="rId5"/>
    <p:sldId id="262" r:id="rId6"/>
    <p:sldId id="263" r:id="rId7"/>
    <p:sldId id="264" r:id="rId8"/>
    <p:sldId id="267" r:id="rId9"/>
    <p:sldId id="268" r:id="rId10"/>
    <p:sldId id="269" r:id="rId11"/>
    <p:sldId id="265" r:id="rId12"/>
    <p:sldId id="270" r:id="rId13"/>
    <p:sldId id="271" r:id="rId14"/>
    <p:sldId id="272" r:id="rId15"/>
    <p:sldId id="278" r:id="rId16"/>
    <p:sldId id="280" r:id="rId17"/>
    <p:sldId id="281" r:id="rId18"/>
    <p:sldId id="283" r:id="rId19"/>
    <p:sldId id="282" r:id="rId20"/>
    <p:sldId id="284" r:id="rId21"/>
    <p:sldId id="266" r:id="rId22"/>
    <p:sldId id="273" r:id="rId23"/>
    <p:sldId id="275" r:id="rId24"/>
    <p:sldId id="274" r:id="rId25"/>
    <p:sldId id="276" r:id="rId26"/>
    <p:sldId id="277" r:id="rId27"/>
    <p:sldId id="285" r:id="rId28"/>
    <p:sldId id="287" r:id="rId29"/>
    <p:sldId id="290" r:id="rId30"/>
    <p:sldId id="291" r:id="rId31"/>
    <p:sldId id="289" r:id="rId32"/>
    <p:sldId id="293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89"/>
    <p:restoredTop sz="94694"/>
  </p:normalViewPr>
  <p:slideViewPr>
    <p:cSldViewPr snapToGrid="0" snapToObjects="1">
      <p:cViewPr varScale="1">
        <p:scale>
          <a:sx n="64" d="100"/>
          <a:sy n="64" d="100"/>
        </p:scale>
        <p:origin x="176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1:34.38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40,'61'0,"-12"0,9 0,-15 0,16 0,-11 0,5 0,0 0,-5 0,-1 0,-1 0,-10 0,9 0,-9 0,4 0,-5 0,5 0,-4 0,4 0,-5 0,-1 0,-4 0,4-8,-5 6,1-6,4 8,-9 0,3 0,-4 0,0 0,-4-3,-2 2,-3-2,-1 3,4-3,-4 2,3-2,-1 0,-2 2,5-2,-2 3,0 0,4 0,-2 0,0 0,-1 0,1 0,-4 0,4 0,-5 0,1 0,4 0,-4 0,4 0,-5 0,5 0,-4 0,4 0,-5 0,1 0,6 0,-5 0,1 0,0 0,-5 0,11 0,-7 0,0 0,5 0,-9 0,5 0,0 0,-5 0,7 0,-4 0,1 0,0 0,-2 0,6 0,-2 0,0 0,0 0,-4 0,1 0,2 0,-2 0,1 0,0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1:58.59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8,'45'0,"-6"0,-25 0,1 0,10 0,-8 0,12 0,-9 0,9 0,-4 0,3 0,-4 0,0 0,4 0,-3 0,4 0,-5 0,0 0,-5 0,4 0,-3 0,0 0,-2 0,-3 0,2 0,1 0,-3 0,4 0,-9 0,7 0,-1 0,-1 0,7 0,-10 0,7 0,-6 0,5-3,-1 2,1-2,-2 3,0 0,4 0,-5 0,6 0,-6 0,2 0,1 0,0 0,0 0,-4 0,6 0,-8 0,9 0,-3 0,-3 0,2 0,-3 0,3 0,-3 0,3 0,-1 0,-2 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01.77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31,'57'0,"-7"0,-16 0,-8 0,19 0,-14 0,14 0,-9 0,10 0,-10 0,4 0,-6 0,1 0,-5 0,3 0,-3 0,0 0,-1 0,-1 0,-3 0,4 0,-5 0,-5 0,4 0,-3 0,-1 0,4 0,-7 0,2 0,-3-4,3 3,9-2,-2 3,1-3,-3 2,-3-2,3 3,1-4,0 3,0-2,0 3,-5 0,4 0,-3 0,-1 0,4 0,-7 0,2-3,-3 2,-1-2,4 3,-3 0,5 0,-8 0,7 0,-5 0,4 0,-2 0,2 0,-4 0,3 0,3 0,-8 0,7 0,-5 0,4 0,1 0,-6 0,7 0,-7 0,4 0,0 0,-5 0,7 0,-4 0,2 0,3 0,-9 0,8 0,-6 2,1-1,5 5,-5-5,2 2,0-3,-2 0,5 0,-5 0,1 0,1 0,-2 0,5 0,-6 0,3 0,0 3,-2-3,5 3,-5 0,4-2,-2 5,2-6,-4 3,4 0,-7-2,8 2,-5 0,2-3,0 3,-2-3,4 0,-4 0,2 0,-41 34,22-26,-29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37.92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1,'60'0,"-7"0,-29 0,5 0,-4 0,8 0,-8 0,4 0,-5 0,-5 0,4 0,-7 0,2 0,1 0,-4 0,4 0,-5 0,1 0,6 0,-5 0,1 0,3 0,-7 0,4 0,0 0,-5 0,5 0,3 0,-7 0,5 0,-4 0,1 0,2 0,-2 0,-1 0,7 0,-1 0,2 0,1 0,-7 0,2 0,1 0,-4 0,4 0,-5 0,1 0,6 0,-9 0,8 0,-6 0,1 0,7 0,-9 0,6 0,-1 0,-2 0,5 0,-4 0,-2 0,6 0,-10 0,8 0,-5 0,2 0,2 0,-4 0,1 0,3 0,-4 0,4 0,-3 0,-1 0,5 0,-6 0,2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40.78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1,'56'0,"-9"0,-8 0,-8 0,9 0,0 0,-4 0,16 0,-15 0,15 0,-11 0,0 0,-5 0,-3 0,-8 0,4 0,-5 0,-1 0,-3 3,3-2,-8 2,8-3,-7 0,6 0,-2 3,4-2,0 3,-1-4,1 0,0 0,5 0,-4 0,3 0,-4 3,0-2,-4 3,2-4,-6 3,7-2,-8 2,8 0,-8-2,8 3,-7-1,7-2,-4 2,1-3,3 4,-8-4,8 4,-8-4,8 0,-7 0,9 0,-13 0,8 0,-2 0,-2 0,5 0,-7 0,5 0,-4 0,8 0,-3 0,4 0,-5 0,4 0,-3 0,4 0,-1 0,1 0,0 0,0 0,-4 0,-2 0,1 0,-4 0,7-3,-7 2,3-2,-4-1,1 4,5-4,-3 4,3-3,-5 2,4-2,-1 3,1 0,-1 0,-4 0,4-3,-3 2,5-2,-8 0,7 3,-6-3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43.61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0,'47'0,"-5"0,-23 0,4 0,-3 0,9 0,-4 0,8 0,-8 0,14 0,-8 0,4 0,4 0,-8 0,9 0,-10 0,4 0,-9 0,8 0,-8 0,4 0,-6 0,-3 0,3 0,-8 0,8 0,-7 0,2 0,-3 0,6 0,-5 0,5 0,-7 0,5 0,-4 0,4 0,0 0,-4 0,8 0,-7 0,2 0,1 0,0 0,1 0,3 0,-3 0,3 0,1 0,0 0,6 0,-4 0,4 0,-10 0,2 0,-2 0,0 0,2 0,-6 0,7 0,-4 0,5 0,-4 0,3 0,-4 0,5 0,0 0,0 0,0 0,-5 0,0 0,0 0,3 0,-2 0,1 0,-7 0,4 0,-3 0,2 0,-2 0,2 0,-2 0,3 0,-1 0,-2 0,7 0,-10 0,6 0,-1 0,-4 0,9 0,-11 0,5 0,-4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53.80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1,'45'0,"-6"0,-25 0,1 0,3 0,-2 0,7 0,-4 0,1 0,-1 0,-1 0,-2 0,7 0,-8 0,8 0,-8 0,8 0,-7 0,7 0,-4 0,5 0,-4 0,2 0,-2 0,0 0,-2 0,-3 0,-1 0,4 0,0 0,-3 0,1 0,-2 0,4 0,0 0,-4 0,6 0,-7 0,4 0,0 0,-3 0,4 0,-2 0,0 0,-2 0,9 0,-8 0,10 0,-9 0,2 0,1 0,-3 0,5 0,-9 0,7 0,-6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5.xml"/><Relationship Id="rId17" Type="http://schemas.openxmlformats.org/officeDocument/2006/relationships/image" Target="../media/image27.png"/><Relationship Id="rId2" Type="http://schemas.openxmlformats.org/officeDocument/2006/relationships/image" Target="../media/image19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.png"/><Relationship Id="rId1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opendatasoft.com/explore/dataset/usa-2016-presidential-election-by-county/information/?disjunctive.state&amp;dataChart=eyJxdWVyaWVzIjpbeyJjaGFydHMiOlt7InR5cGUiOiJjb2x1bW4iLCJmdW5jIjoiQVZHIiwieUF4aXMiOiJyZXAxNl9mcmFjIiwic2NpZW50aWZpY0Rpc3BsYXkiOnRydWUsImNvbG9yIjoiI0U5MUQwRSJ9LHsidHlwZSI6ImNvbHVtbiIsImZ1bmMiOiJBVkciLCJ5QXhpcyI6ImRlbTE2X2ZyYWMiLCJzY2llbnRpZmljRGlzcGxheSI6dHJ1ZSwiY29sb3IiOiIjMjMyMDY2In1dLCJ4QXhpcyI6InN0YXRlIiwibWF4cG9pbnRzIjoyMDAsInNvcnQiOiIiLCJjb25maWciOnsiZGF0YXNldCI6InVzYS0yMDE2LXByZXNpZGVudGlhbC1lbGVjdGlvbi1ieS1jb3VudHkiLCJvcHRpb25zIjp7ImRpc2p1bmN0aXZlLnN0YXRlIjp0cnVlfX19XSwidGltZXNjYWxlIjoiIiwiZGlzcGxheUxlZ2VuZCI6dHJ1ZSwiYWxpZ25Nb250aCI6dHJ1ZX0%3D" TargetMode="External"/><Relationship Id="rId2" Type="http://schemas.openxmlformats.org/officeDocument/2006/relationships/hyperlink" Target="https://dataverse.harvard.edu/dataset.xhtml?persistentId=doi:10.7910/DVN/VOQCHQ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022F-F6A8-9C44-914D-1FF33C96E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USA Election |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46228-5279-9248-BADC-C1E6B9AA5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Analysis on the US Presidential Election from 2012 to 2016</a:t>
            </a:r>
          </a:p>
        </p:txBody>
      </p:sp>
    </p:spTree>
    <p:extLst>
      <p:ext uri="{BB962C8B-B14F-4D97-AF65-F5344CB8AC3E}">
        <p14:creationId xmlns:p14="http://schemas.microsoft.com/office/powerpoint/2010/main" val="128953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527A-3CE3-DD40-B0CD-407FDF3C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9378"/>
            <a:ext cx="7729728" cy="1188720"/>
          </a:xfrm>
        </p:spPr>
        <p:txBody>
          <a:bodyPr/>
          <a:lstStyle/>
          <a:p>
            <a:r>
              <a:rPr lang="en-US" dirty="0"/>
              <a:t>Pie Charts 2012 &amp; 2016 -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B03A2-3D85-1C40-969E-2CDF01145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83"/>
          <a:stretch/>
        </p:blipFill>
        <p:spPr>
          <a:xfrm>
            <a:off x="181400" y="1679713"/>
            <a:ext cx="5618224" cy="4482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C38BC-AA8D-F645-AA99-D3539C9AC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73" y="1679713"/>
            <a:ext cx="602772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2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3A10-39AE-B54C-A4DC-640B762D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232" y="119866"/>
            <a:ext cx="7729728" cy="1188720"/>
          </a:xfrm>
        </p:spPr>
        <p:txBody>
          <a:bodyPr/>
          <a:lstStyle/>
          <a:p>
            <a:r>
              <a:rPr lang="en-US" dirty="0"/>
              <a:t>Pie Charts 2012 &amp; 2016 -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A4C1B-DD85-4846-A567-AB9C796F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6" y="2067339"/>
            <a:ext cx="4680037" cy="3283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7BF2F-7E80-AA4D-8222-815FA490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13" y="2067338"/>
            <a:ext cx="5031341" cy="32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4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8529-3BBB-7041-A3EB-058F3A38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623" y="119866"/>
            <a:ext cx="7729728" cy="1188720"/>
          </a:xfrm>
        </p:spPr>
        <p:txBody>
          <a:bodyPr/>
          <a:lstStyle/>
          <a:p>
            <a:r>
              <a:rPr lang="en-US" dirty="0"/>
              <a:t>Data Merge | 2012 &amp;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62A7C-D12E-F646-BF11-EDE74907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73" y="1502968"/>
            <a:ext cx="9849677" cy="19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8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0888-06A3-A645-A5B0-E98841F27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765" y="0"/>
            <a:ext cx="7729728" cy="1188720"/>
          </a:xfrm>
        </p:spPr>
        <p:txBody>
          <a:bodyPr/>
          <a:lstStyle/>
          <a:p>
            <a:r>
              <a:rPr lang="en-US" dirty="0"/>
              <a:t>Bar Graph 2012 &amp; 2016 -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91FC6-975B-6640-A03E-AE9A17B5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84" y="1329220"/>
            <a:ext cx="7342289" cy="52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/>
          <a:lstStyle/>
          <a:p>
            <a:r>
              <a:rPr lang="en-US" dirty="0"/>
              <a:t>Bar Graph 2012 &amp; 2016 -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CAB1D-DD0A-BD41-99D0-749FB5F8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339" y="1559034"/>
            <a:ext cx="6899322" cy="45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Bar Graph | Swing Counties -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C430F-B350-0C45-9B42-6BE4CECA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587513"/>
            <a:ext cx="9652000" cy="128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E7AD36-D8FD-6447-8F2D-63D05CAA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1921014"/>
            <a:ext cx="9652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1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989" y="0"/>
            <a:ext cx="9693009" cy="701964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# of Counties that Flipped -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9F55F-E826-3D42-8840-E70F5A03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39" y="871842"/>
            <a:ext cx="6275121" cy="3991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A1C46-C197-DD48-90AB-61AC3D894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51" y="4944033"/>
            <a:ext cx="8507896" cy="16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9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289" y="0"/>
            <a:ext cx="10493111" cy="701964"/>
          </a:xfrm>
        </p:spPr>
        <p:txBody>
          <a:bodyPr>
            <a:normAutofit fontScale="90000"/>
          </a:bodyPr>
          <a:lstStyle/>
          <a:p>
            <a:r>
              <a:rPr lang="en-US" dirty="0"/>
              <a:t> Counties that Flipped Dem. To Rep -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02DCE1-AD5E-294F-B509-F9064351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943100"/>
            <a:ext cx="5003800" cy="4051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075FD-D76F-F443-A6E9-B9615F03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3" y="1943100"/>
            <a:ext cx="5331352" cy="4051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C1F61F-47ED-1840-B440-DBAFBA449FEE}"/>
              </a:ext>
            </a:extLst>
          </p:cNvPr>
          <p:cNvSpPr txBox="1"/>
          <p:nvPr/>
        </p:nvSpPr>
        <p:spPr>
          <a:xfrm>
            <a:off x="673099" y="1572524"/>
            <a:ext cx="500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1:  Top Ten States with the most  “Flipped” Counties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30D70-3BF9-7848-B87C-E357BA23887B}"/>
              </a:ext>
            </a:extLst>
          </p:cNvPr>
          <p:cNvSpPr txBox="1"/>
          <p:nvPr/>
        </p:nvSpPr>
        <p:spPr>
          <a:xfrm>
            <a:off x="6425473" y="1572524"/>
            <a:ext cx="551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2:  Top Ten States with the largest % Change in “Flipped” Counties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E8937B-0440-F046-86E2-2403799A6957}"/>
                  </a:ext>
                </a:extLst>
              </p14:cNvPr>
              <p14:cNvContentPartPr/>
              <p14:nvPr/>
            </p14:nvContentPartPr>
            <p14:xfrm>
              <a:off x="7243920" y="5427144"/>
              <a:ext cx="787680" cy="144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E8937B-0440-F046-86E2-2403799A69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9920" y="5319504"/>
                <a:ext cx="8953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1C2A4A-3942-B945-BBFB-8F13BF8FB293}"/>
                  </a:ext>
                </a:extLst>
              </p14:cNvPr>
              <p14:cNvContentPartPr/>
              <p14:nvPr/>
            </p14:nvContentPartPr>
            <p14:xfrm>
              <a:off x="7594920" y="3957624"/>
              <a:ext cx="441000" cy="2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1C2A4A-3942-B945-BBFB-8F13BF8FB2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1280" y="3849984"/>
                <a:ext cx="5486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9469E3-6CD0-494C-887A-222637EDC5EE}"/>
                  </a:ext>
                </a:extLst>
              </p14:cNvPr>
              <p14:cNvContentPartPr/>
              <p14:nvPr/>
            </p14:nvContentPartPr>
            <p14:xfrm>
              <a:off x="7139880" y="3579264"/>
              <a:ext cx="844200" cy="43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9469E3-6CD0-494C-887A-222637EDC5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5880" y="3471624"/>
                <a:ext cx="9518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1F8D86C-91B8-1147-A6BC-AD9D711C0050}"/>
                  </a:ext>
                </a:extLst>
              </p14:cNvPr>
              <p14:cNvContentPartPr/>
              <p14:nvPr/>
            </p14:nvContentPartPr>
            <p14:xfrm>
              <a:off x="1497240" y="2550024"/>
              <a:ext cx="51012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1F8D86C-91B8-1147-A6BC-AD9D711C00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3600" y="2442384"/>
                <a:ext cx="61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B829DBC-0EE8-C04F-9505-052D239E9F22}"/>
                  </a:ext>
                </a:extLst>
              </p14:cNvPr>
              <p14:cNvContentPartPr/>
              <p14:nvPr/>
            </p14:nvContentPartPr>
            <p14:xfrm>
              <a:off x="1146240" y="2897784"/>
              <a:ext cx="807480" cy="19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B829DBC-0EE8-C04F-9505-052D239E9F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2600" y="2790144"/>
                <a:ext cx="9151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21E0584-AFE0-674A-8880-46411FFA79FB}"/>
                  </a:ext>
                </a:extLst>
              </p14:cNvPr>
              <p14:cNvContentPartPr/>
              <p14:nvPr/>
            </p14:nvContentPartPr>
            <p14:xfrm>
              <a:off x="1233720" y="3940704"/>
              <a:ext cx="73800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21E0584-AFE0-674A-8880-46411FFA79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9720" y="3832704"/>
                <a:ext cx="845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69148F-FF0E-E548-BC98-53A88DBAFBAA}"/>
                  </a:ext>
                </a:extLst>
              </p14:cNvPr>
              <p14:cNvContentPartPr/>
              <p14:nvPr/>
            </p14:nvContentPartPr>
            <p14:xfrm>
              <a:off x="1594800" y="4690224"/>
              <a:ext cx="37692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69148F-FF0E-E548-BC98-53A88DBAFB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1160" y="4582584"/>
                <a:ext cx="4845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9450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93AC5-7057-B64E-BA93-3EFF3665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7" y="391019"/>
            <a:ext cx="7140387" cy="6454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6B7BC-10D4-B441-AD7B-3140BAF73476}"/>
              </a:ext>
            </a:extLst>
          </p:cNvPr>
          <p:cNvSpPr txBox="1"/>
          <p:nvPr/>
        </p:nvSpPr>
        <p:spPr>
          <a:xfrm>
            <a:off x="8360952" y="1168823"/>
            <a:ext cx="3325906" cy="2585323"/>
          </a:xfrm>
          <a:prstGeom prst="rect">
            <a:avLst/>
          </a:prstGeom>
          <a:gradFill>
            <a:gsLst>
              <a:gs pos="52000">
                <a:srgbClr val="FF0000"/>
              </a:gs>
              <a:gs pos="67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TRUMP SWING STATES 2016:</a:t>
            </a:r>
          </a:p>
          <a:p>
            <a:pPr marL="342900" indent="-342900">
              <a:buAutoNum type="arabicPeriod"/>
            </a:pPr>
            <a:r>
              <a:rPr lang="en-US" dirty="0"/>
              <a:t>PA – 20 </a:t>
            </a:r>
          </a:p>
          <a:p>
            <a:pPr marL="342900" indent="-342900">
              <a:buAutoNum type="arabicPeriod"/>
            </a:pPr>
            <a:r>
              <a:rPr lang="en-US" dirty="0"/>
              <a:t>OH – 18 </a:t>
            </a:r>
          </a:p>
          <a:p>
            <a:pPr marL="342900" indent="-342900">
              <a:buAutoNum type="arabicPeriod"/>
            </a:pPr>
            <a:r>
              <a:rPr lang="en-US" dirty="0"/>
              <a:t>MI – 16 </a:t>
            </a:r>
          </a:p>
          <a:p>
            <a:pPr marL="342900" indent="-342900">
              <a:buAutoNum type="arabicPeriod"/>
            </a:pPr>
            <a:r>
              <a:rPr lang="en-US" dirty="0"/>
              <a:t>WI – 10 </a:t>
            </a:r>
          </a:p>
          <a:p>
            <a:pPr marL="342900" indent="-342900">
              <a:buAutoNum type="arabicPeriod"/>
            </a:pPr>
            <a:r>
              <a:rPr lang="en-US" dirty="0"/>
              <a:t>IA – 6 </a:t>
            </a:r>
          </a:p>
          <a:p>
            <a:pPr marL="342900" indent="-342900">
              <a:buAutoNum type="arabicPeriod"/>
            </a:pPr>
            <a:r>
              <a:rPr lang="en-US" dirty="0"/>
              <a:t>AZ – 11 </a:t>
            </a:r>
          </a:p>
          <a:p>
            <a:pPr marL="342900" indent="-342900">
              <a:buAutoNum type="arabicPeriod"/>
            </a:pPr>
            <a:r>
              <a:rPr lang="en-US" dirty="0"/>
              <a:t>FL – 29 </a:t>
            </a:r>
          </a:p>
          <a:p>
            <a:pPr marL="342900" indent="-342900">
              <a:buAutoNum type="arabicPeriod"/>
            </a:pPr>
            <a:r>
              <a:rPr lang="en-US" dirty="0"/>
              <a:t>NC – 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51539-C4B2-E445-8E06-E8C0835326FC}"/>
              </a:ext>
            </a:extLst>
          </p:cNvPr>
          <p:cNvSpPr txBox="1"/>
          <p:nvPr/>
        </p:nvSpPr>
        <p:spPr>
          <a:xfrm>
            <a:off x="8360952" y="4211849"/>
            <a:ext cx="3325906" cy="1477328"/>
          </a:xfrm>
          <a:prstGeom prst="rect">
            <a:avLst/>
          </a:prstGeom>
          <a:gradFill>
            <a:gsLst>
              <a:gs pos="41000">
                <a:srgbClr val="0070C0"/>
              </a:gs>
              <a:gs pos="100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CLINTON SWING STATES 2016</a:t>
            </a:r>
          </a:p>
          <a:p>
            <a:pPr marL="342900" indent="-342900">
              <a:buAutoNum type="arabicPeriod"/>
            </a:pPr>
            <a:r>
              <a:rPr lang="en-US" dirty="0"/>
              <a:t>CO – 9 </a:t>
            </a:r>
          </a:p>
          <a:p>
            <a:pPr marL="342900" indent="-342900">
              <a:buAutoNum type="arabicPeriod"/>
            </a:pPr>
            <a:r>
              <a:rPr lang="en-US" dirty="0"/>
              <a:t>NV - 6 </a:t>
            </a:r>
          </a:p>
          <a:p>
            <a:pPr marL="342900" indent="-342900">
              <a:buAutoNum type="arabicPeriod"/>
            </a:pPr>
            <a:r>
              <a:rPr lang="en-US" dirty="0"/>
              <a:t>NH – 4</a:t>
            </a:r>
          </a:p>
          <a:p>
            <a:pPr marL="342900" indent="-342900">
              <a:buAutoNum type="arabicPeriod"/>
            </a:pPr>
            <a:r>
              <a:rPr lang="en-US" dirty="0"/>
              <a:t> VA – 13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52" y="-1"/>
            <a:ext cx="5231296" cy="469767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map | Context</a:t>
            </a:r>
          </a:p>
        </p:txBody>
      </p:sp>
    </p:spTree>
    <p:extLst>
      <p:ext uri="{BB962C8B-B14F-4D97-AF65-F5344CB8AC3E}">
        <p14:creationId xmlns:p14="http://schemas.microsoft.com/office/powerpoint/2010/main" val="2946247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989" y="0"/>
            <a:ext cx="9693009" cy="701964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# of Counties that Flipped -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4FD2E-1005-1341-994D-F53CF2DF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4" y="1689100"/>
            <a:ext cx="11546452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01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555A-BC5E-6B44-A025-80CC2E6F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D317-B787-F443-A325-A9C30A6A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548968" cy="5225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Donald Trump with the 2016 Election? Did his strategy work? </a:t>
            </a:r>
          </a:p>
        </p:txBody>
      </p:sp>
    </p:spTree>
    <p:extLst>
      <p:ext uri="{BB962C8B-B14F-4D97-AF65-F5344CB8AC3E}">
        <p14:creationId xmlns:p14="http://schemas.microsoft.com/office/powerpoint/2010/main" val="11316739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989" y="0"/>
            <a:ext cx="9693009" cy="701964"/>
          </a:xfrm>
        </p:spPr>
        <p:txBody>
          <a:bodyPr>
            <a:normAutofit fontScale="90000"/>
          </a:bodyPr>
          <a:lstStyle/>
          <a:p>
            <a:r>
              <a:rPr lang="en-US" dirty="0"/>
              <a:t>Percentage change in Counties that Flipped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47585-0F61-BA4C-BB73-862B39FD7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2618177" y="2930236"/>
            <a:ext cx="6419089" cy="3927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775E09-251A-D140-9FAB-E69E0C294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2" y="1007754"/>
            <a:ext cx="11497855" cy="19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F352-5412-4849-82EB-71938675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997" y="107545"/>
            <a:ext cx="9904005" cy="1019276"/>
          </a:xfrm>
        </p:spPr>
        <p:txBody>
          <a:bodyPr>
            <a:normAutofit/>
          </a:bodyPr>
          <a:lstStyle/>
          <a:p>
            <a:r>
              <a:rPr lang="en-US" dirty="0"/>
              <a:t>Data Strangling | Demographics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D293B3-32B6-C944-9819-15D61B5EB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016" y="1347144"/>
            <a:ext cx="11043966" cy="4817255"/>
          </a:xfrm>
        </p:spPr>
      </p:pic>
    </p:spTree>
    <p:extLst>
      <p:ext uri="{BB962C8B-B14F-4D97-AF65-F5344CB8AC3E}">
        <p14:creationId xmlns:p14="http://schemas.microsoft.com/office/powerpoint/2010/main" val="3246628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2426-DC40-B04D-AFCC-94CE1E7F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562" y="0"/>
            <a:ext cx="7628481" cy="775252"/>
          </a:xfrm>
        </p:spPr>
        <p:txBody>
          <a:bodyPr/>
          <a:lstStyle/>
          <a:p>
            <a:r>
              <a:rPr lang="en-US" dirty="0"/>
              <a:t>DATA Wrangling | demographics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79C49-2788-3B4F-80F9-4DBA7175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84" y="854766"/>
            <a:ext cx="8036540" cy="576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4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2426-DC40-B04D-AFCC-94CE1E7F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562" y="0"/>
            <a:ext cx="7628481" cy="775252"/>
          </a:xfrm>
        </p:spPr>
        <p:txBody>
          <a:bodyPr/>
          <a:lstStyle/>
          <a:p>
            <a:r>
              <a:rPr lang="en-US" dirty="0"/>
              <a:t>DATA Wrangling |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F9498-4CBF-E043-B97A-BEDA1C2F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44" y="955234"/>
            <a:ext cx="8375670" cy="53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1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FE2B-9863-4E4D-AB81-C8A8147E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3" y="80110"/>
            <a:ext cx="9732264" cy="1188720"/>
          </a:xfrm>
        </p:spPr>
        <p:txBody>
          <a:bodyPr/>
          <a:lstStyle/>
          <a:p>
            <a:r>
              <a:rPr lang="en-US" dirty="0"/>
              <a:t>Data Clean | Election data x demographics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7F4E-B9DD-EF47-822B-02A7F804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63" y="1441151"/>
            <a:ext cx="9137650" cy="51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0" y="0"/>
            <a:ext cx="9732264" cy="781319"/>
          </a:xfrm>
        </p:spPr>
        <p:txBody>
          <a:bodyPr/>
          <a:lstStyle/>
          <a:p>
            <a:r>
              <a:rPr lang="en-US" dirty="0"/>
              <a:t>Data Clean | Election data x demographics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289C-28A2-5143-B4E6-F504E311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68" y="979055"/>
            <a:ext cx="10093535" cy="50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6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Merge | Election data x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53460-A2AC-D14F-9AD5-A6333619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78" y="536713"/>
            <a:ext cx="6907505" cy="59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7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 – AGE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02926-63E7-6B44-A709-0ED4CF82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635958"/>
            <a:ext cx="8458476" cy="1108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BAD89-A870-CD47-9F30-C8105A0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44816"/>
            <a:ext cx="9241519" cy="1113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BF9F9-CEB2-C344-B528-623EE1A7E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877955"/>
            <a:ext cx="5031492" cy="3615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BD59F7-B8CE-9C4E-81F3-60C00047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257" y="901220"/>
            <a:ext cx="5118438" cy="36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12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782FF-EDE3-D94A-B80E-5C4C7E06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5654532"/>
            <a:ext cx="10693676" cy="1203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4F479-F36F-2140-8E2E-A63B50DA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4379891"/>
            <a:ext cx="10693676" cy="113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D0AF5-96F9-DB45-AC11-8785F8AC2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3" y="646619"/>
            <a:ext cx="4736475" cy="3623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42149-4E65-D34A-83BB-A4C3CD697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424" y="646619"/>
            <a:ext cx="4841702" cy="36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7C395-3964-0C44-AA08-01F8F9E2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8" y="4426608"/>
            <a:ext cx="8468139" cy="1211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87F3B6-2C7E-124C-8738-DF07A74D5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37704"/>
            <a:ext cx="10741402" cy="1211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C73DC-0D62-C344-8AC0-CDC2C12DD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03" y="572710"/>
            <a:ext cx="5033498" cy="3853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13F576-C5B6-E841-9612-642170E95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345" y="612569"/>
            <a:ext cx="5173180" cy="385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5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7A9146-9C92-FF4A-9037-F7AE6312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-23761" y="776092"/>
            <a:ext cx="2603500" cy="27559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12C0E-80EF-5246-90CE-154C43AF1B9C}"/>
              </a:ext>
            </a:extLst>
          </p:cNvPr>
          <p:cNvSpPr txBox="1">
            <a:spLocks/>
          </p:cNvSpPr>
          <p:nvPr/>
        </p:nvSpPr>
        <p:spPr>
          <a:xfrm>
            <a:off x="1691558" y="2059624"/>
            <a:ext cx="440444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/>
              <a:t>Hillary Clinton</a:t>
            </a:r>
          </a:p>
          <a:p>
            <a:r>
              <a:rPr lang="en-US" dirty="0"/>
              <a:t>First Woman President??</a:t>
            </a:r>
          </a:p>
          <a:p>
            <a:r>
              <a:rPr lang="en-US" dirty="0"/>
              <a:t>First former First Lady??</a:t>
            </a:r>
          </a:p>
          <a:p>
            <a:r>
              <a:rPr lang="en-US" dirty="0"/>
              <a:t>Experienced/Qualified</a:t>
            </a:r>
          </a:p>
          <a:p>
            <a:r>
              <a:rPr lang="en-US" dirty="0"/>
              <a:t>Political</a:t>
            </a:r>
          </a:p>
          <a:p>
            <a:r>
              <a:rPr lang="en-US" dirty="0"/>
              <a:t>Scandal ridden</a:t>
            </a:r>
          </a:p>
          <a:p>
            <a:r>
              <a:rPr lang="en-US" dirty="0"/>
              <a:t>Lacks popularity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AB417-3B6A-E34B-B752-1F43F7F5A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l="31222" t="5981" r="30908" b="9928"/>
          <a:stretch/>
        </p:blipFill>
        <p:spPr>
          <a:xfrm>
            <a:off x="9721517" y="533003"/>
            <a:ext cx="2221992" cy="2895997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785A1-A097-594C-AAAA-387A6135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0356"/>
            <a:ext cx="7729728" cy="1188720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258D-CF51-2D4A-AC7A-D52739B38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929" y="1998069"/>
            <a:ext cx="4404442" cy="310198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u="sng" dirty="0"/>
              <a:t>Donald Trump</a:t>
            </a:r>
          </a:p>
          <a:p>
            <a:r>
              <a:rPr lang="en-US" dirty="0"/>
              <a:t>Ultimate political outsider</a:t>
            </a:r>
          </a:p>
          <a:p>
            <a:r>
              <a:rPr lang="en-US" dirty="0"/>
              <a:t>Businessman, Real Estate Tycoon</a:t>
            </a:r>
          </a:p>
          <a:p>
            <a:r>
              <a:rPr lang="en-US" dirty="0"/>
              <a:t>Celebrity</a:t>
            </a:r>
          </a:p>
          <a:p>
            <a:r>
              <a:rPr lang="en-US" dirty="0"/>
              <a:t>Gauche, crude voice of the people</a:t>
            </a:r>
          </a:p>
          <a:p>
            <a:r>
              <a:rPr lang="en-US" dirty="0"/>
              <a:t>Simple message: America is in a bad place, I can make it great again</a:t>
            </a:r>
          </a:p>
          <a:p>
            <a:r>
              <a:rPr lang="en-US" dirty="0"/>
              <a:t>Nostalgia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715BC-D48D-C54C-9C78-11032D12FCCB}"/>
              </a:ext>
            </a:extLst>
          </p:cNvPr>
          <p:cNvSpPr txBox="1"/>
          <p:nvPr/>
        </p:nvSpPr>
        <p:spPr>
          <a:xfrm>
            <a:off x="237506" y="5161607"/>
            <a:ext cx="145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Strategy: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42842-698E-6643-9AF1-75BAE1E2CEFF}"/>
              </a:ext>
            </a:extLst>
          </p:cNvPr>
          <p:cNvSpPr txBox="1"/>
          <p:nvPr/>
        </p:nvSpPr>
        <p:spPr>
          <a:xfrm>
            <a:off x="6324929" y="5587489"/>
            <a:ext cx="423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 White, Win middle America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643D4-AF3E-3644-8FB9-38478379B791}"/>
              </a:ext>
            </a:extLst>
          </p:cNvPr>
          <p:cNvSpPr txBox="1"/>
          <p:nvPr/>
        </p:nvSpPr>
        <p:spPr>
          <a:xfrm>
            <a:off x="237505" y="5587489"/>
            <a:ext cx="440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 woman, Win Hispanic,  status quo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BD777-32C8-334D-9877-B4235EA1CE29}"/>
              </a:ext>
            </a:extLst>
          </p:cNvPr>
          <p:cNvSpPr txBox="1"/>
          <p:nvPr/>
        </p:nvSpPr>
        <p:spPr>
          <a:xfrm>
            <a:off x="6324929" y="5161607"/>
            <a:ext cx="145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Strategy:</a:t>
            </a:r>
          </a:p>
        </p:txBody>
      </p:sp>
    </p:spTree>
    <p:extLst>
      <p:ext uri="{BB962C8B-B14F-4D97-AF65-F5344CB8AC3E}">
        <p14:creationId xmlns:p14="http://schemas.microsoft.com/office/powerpoint/2010/main" val="4046590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D6C83-7A46-994B-9B4D-6FA0FAA8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102"/>
            <a:ext cx="8130209" cy="1632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24640A-A60E-1746-97C1-349195DE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5266"/>
            <a:ext cx="9561246" cy="34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40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490F-F526-A449-8F65-F824D842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5543009"/>
            <a:ext cx="9342783" cy="1218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43A46-B44D-2E41-BA98-0DFC66D5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17" y="780497"/>
            <a:ext cx="6281531" cy="4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0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041FD-E02B-C347-9663-470D16DA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26" y="626165"/>
            <a:ext cx="6270148" cy="4850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9A847-8699-C842-8554-FBC67027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5913"/>
            <a:ext cx="12192000" cy="126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35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041FD-E02B-C347-9663-470D16DA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26" y="626165"/>
            <a:ext cx="6270148" cy="4850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9A847-8699-C842-8554-FBC67027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5913"/>
            <a:ext cx="12192000" cy="126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91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9495-FEBD-974E-8988-6F720C1F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574831"/>
            <a:ext cx="7729728" cy="1188720"/>
          </a:xfrm>
        </p:spPr>
        <p:txBody>
          <a:bodyPr/>
          <a:lstStyle/>
          <a:p>
            <a:r>
              <a:rPr lang="en-US" dirty="0"/>
              <a:t>Hypothesis </a:t>
            </a:r>
          </a:p>
        </p:txBody>
      </p:sp>
    </p:spTree>
    <p:extLst>
      <p:ext uri="{BB962C8B-B14F-4D97-AF65-F5344CB8AC3E}">
        <p14:creationId xmlns:p14="http://schemas.microsoft.com/office/powerpoint/2010/main" val="13224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356A-70A2-0C44-8ECE-5A1CFFA6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5499"/>
            <a:ext cx="7729728" cy="1188720"/>
          </a:xfrm>
        </p:spPr>
        <p:txBody>
          <a:bodyPr/>
          <a:lstStyle/>
          <a:p>
            <a:r>
              <a:rPr lang="en-US" dirty="0"/>
              <a:t>Data sourcing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0CBE-812C-2346-AEA8-4F87274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34" y="1716895"/>
            <a:ext cx="4572000" cy="3918592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sz="2000" u="sng" dirty="0"/>
              <a:t>What data do we need?</a:t>
            </a:r>
          </a:p>
          <a:p>
            <a:pPr lvl="1"/>
            <a:r>
              <a:rPr lang="en-US" dirty="0"/>
              <a:t>County Election Data 2012 &amp; 2016</a:t>
            </a:r>
          </a:p>
          <a:p>
            <a:pPr lvl="1"/>
            <a:r>
              <a:rPr lang="en-US" dirty="0"/>
              <a:t>County Demographics Data</a:t>
            </a:r>
          </a:p>
          <a:p>
            <a:pPr lvl="2"/>
            <a:r>
              <a:rPr lang="en-US" dirty="0"/>
              <a:t>Education</a:t>
            </a:r>
          </a:p>
          <a:p>
            <a:pPr lvl="2"/>
            <a:r>
              <a:rPr lang="en-US" dirty="0"/>
              <a:t>Economics</a:t>
            </a:r>
          </a:p>
          <a:p>
            <a:pPr lvl="2"/>
            <a:r>
              <a:rPr lang="en-US" dirty="0"/>
              <a:t>Race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EA8BCF-0A35-DE43-B0F0-3C06C25C84F3}"/>
              </a:ext>
            </a:extLst>
          </p:cNvPr>
          <p:cNvSpPr txBox="1">
            <a:spLocks/>
          </p:cNvSpPr>
          <p:nvPr/>
        </p:nvSpPr>
        <p:spPr>
          <a:xfrm>
            <a:off x="6264965" y="1716895"/>
            <a:ext cx="4572000" cy="4023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Arial" panose="020B0604020202020204" pitchFamily="34" charset="0"/>
              <a:buNone/>
            </a:pPr>
            <a:r>
              <a:rPr lang="en-US" sz="2000" u="sng" dirty="0"/>
              <a:t>What data is available?</a:t>
            </a:r>
          </a:p>
          <a:p>
            <a:pPr marL="571500" lvl="1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2"/>
              </a:rPr>
              <a:t>County Presidential Election Returns 2012 &amp; 2016</a:t>
            </a:r>
            <a:endParaRPr lang="en-US" sz="1800" dirty="0"/>
          </a:p>
          <a:p>
            <a:pPr lvl="2"/>
            <a:r>
              <a:rPr lang="en-US" dirty="0"/>
              <a:t>Election results for all 3,142 Counties/Parishes/Boroughs/10 census areas/41 independent cities, and the District of Columbia </a:t>
            </a:r>
          </a:p>
          <a:p>
            <a:pPr lvl="2"/>
            <a:r>
              <a:rPr lang="en-US" dirty="0"/>
              <a:t>Downloaded  CSV</a:t>
            </a:r>
          </a:p>
          <a:p>
            <a:pPr marL="571500" lvl="1" indent="-342900">
              <a:buAutoNum type="arabicPeriod" startAt="2"/>
            </a:pPr>
            <a:r>
              <a:rPr lang="en-US" dirty="0">
                <a:hlinkClick r:id="rId3"/>
              </a:rPr>
              <a:t>USA 2016 Presidential Election by County 2016</a:t>
            </a:r>
            <a:endParaRPr lang="en-US" dirty="0"/>
          </a:p>
          <a:p>
            <a:pPr lvl="2"/>
            <a:r>
              <a:rPr lang="en-US" dirty="0"/>
              <a:t>Election results for all 3,142 counties with demographic data for each county</a:t>
            </a:r>
          </a:p>
          <a:p>
            <a:pPr lvl="2"/>
            <a:r>
              <a:rPr lang="en-US" dirty="0"/>
              <a:t>Income data</a:t>
            </a:r>
          </a:p>
          <a:p>
            <a:pPr lvl="2"/>
            <a:r>
              <a:rPr lang="en-US" dirty="0"/>
              <a:t>Downloaded CSV</a:t>
            </a:r>
          </a:p>
          <a:p>
            <a:pPr lvl="2"/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sz="14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2A1512-257F-3A41-B39F-750CC64491FA}"/>
              </a:ext>
            </a:extLst>
          </p:cNvPr>
          <p:cNvSpPr/>
          <p:nvPr/>
        </p:nvSpPr>
        <p:spPr>
          <a:xfrm>
            <a:off x="4214191" y="3041374"/>
            <a:ext cx="2050774" cy="1023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4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8EDC6C-1651-C448-9BCB-39DBD6A27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022" y="815778"/>
            <a:ext cx="10885955" cy="58470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55FD82-A6A2-064A-931B-DDDC909C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957" y="104250"/>
            <a:ext cx="7440086" cy="87193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wrangling | Election Results 2012</a:t>
            </a:r>
          </a:p>
        </p:txBody>
      </p:sp>
    </p:spTree>
    <p:extLst>
      <p:ext uri="{BB962C8B-B14F-4D97-AF65-F5344CB8AC3E}">
        <p14:creationId xmlns:p14="http://schemas.microsoft.com/office/powerpoint/2010/main" val="246926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F352-5412-4849-82EB-71938675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2" y="388259"/>
            <a:ext cx="3503205" cy="1019276"/>
          </a:xfrm>
        </p:spPr>
        <p:txBody>
          <a:bodyPr/>
          <a:lstStyle/>
          <a:p>
            <a:r>
              <a:rPr lang="en-US" dirty="0"/>
              <a:t>Before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2F87C-480F-F048-81AA-F3A7F4495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30" r="18009"/>
          <a:stretch/>
        </p:blipFill>
        <p:spPr>
          <a:xfrm>
            <a:off x="347025" y="1570384"/>
            <a:ext cx="4539283" cy="34290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CC1E63-5B59-D845-97F6-393E518205F1}"/>
              </a:ext>
            </a:extLst>
          </p:cNvPr>
          <p:cNvSpPr txBox="1">
            <a:spLocks/>
          </p:cNvSpPr>
          <p:nvPr/>
        </p:nvSpPr>
        <p:spPr bwMode="black">
          <a:xfrm>
            <a:off x="7016514" y="388259"/>
            <a:ext cx="3503205" cy="101927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6A7728-AA6A-0049-9CEA-99830B613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7" r="28069"/>
          <a:stretch/>
        </p:blipFill>
        <p:spPr>
          <a:xfrm>
            <a:off x="5148470" y="1570384"/>
            <a:ext cx="6820738" cy="3055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6F8C1E-F15D-E249-AC37-2BD8232563F1}"/>
              </a:ext>
            </a:extLst>
          </p:cNvPr>
          <p:cNvSpPr txBox="1"/>
          <p:nvPr/>
        </p:nvSpPr>
        <p:spPr>
          <a:xfrm>
            <a:off x="573274" y="4999383"/>
            <a:ext cx="431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2000 – 2016 </a:t>
            </a:r>
            <a:r>
              <a:rPr lang="en-US" i="1" dirty="0"/>
              <a:t>Election Data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BAFE3-9154-2F4E-9CE5-11E023205BF7}"/>
              </a:ext>
            </a:extLst>
          </p:cNvPr>
          <p:cNvSpPr txBox="1"/>
          <p:nvPr/>
        </p:nvSpPr>
        <p:spPr>
          <a:xfrm>
            <a:off x="7305694" y="4630051"/>
            <a:ext cx="333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 </a:t>
            </a:r>
            <a:r>
              <a:rPr lang="en-US" i="1" dirty="0"/>
              <a:t>Election Data 2012</a:t>
            </a:r>
          </a:p>
        </p:txBody>
      </p:sp>
    </p:spTree>
    <p:extLst>
      <p:ext uri="{BB962C8B-B14F-4D97-AF65-F5344CB8AC3E}">
        <p14:creationId xmlns:p14="http://schemas.microsoft.com/office/powerpoint/2010/main" val="16980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76F8-44F6-BA47-9C94-29F2D68A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107" y="89453"/>
            <a:ext cx="8721785" cy="944217"/>
          </a:xfrm>
        </p:spPr>
        <p:txBody>
          <a:bodyPr/>
          <a:lstStyle/>
          <a:p>
            <a:r>
              <a:rPr lang="en-US" dirty="0"/>
              <a:t>Data Wrangling | election results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389A4-33CB-374D-A9BD-AFEF2E23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0" y="1156914"/>
            <a:ext cx="11076964" cy="45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2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0902-4AEB-E540-A92E-5D37E289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9866"/>
            <a:ext cx="7729728" cy="1188720"/>
          </a:xfrm>
        </p:spPr>
        <p:txBody>
          <a:bodyPr/>
          <a:lstStyle/>
          <a:p>
            <a:r>
              <a:rPr lang="en-US" dirty="0"/>
              <a:t>Election Data 2016 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E7ED4-CFDF-C541-8565-FADBF85EE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5" t="-1066" r="29158" b="453"/>
          <a:stretch/>
        </p:blipFill>
        <p:spPr>
          <a:xfrm>
            <a:off x="2038426" y="1481678"/>
            <a:ext cx="8115147" cy="38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982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1829</TotalTime>
  <Words>432</Words>
  <Application>Microsoft Macintosh PowerPoint</Application>
  <PresentationFormat>Widescreen</PresentationFormat>
  <Paragraphs>88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Gill Sans MT</vt:lpstr>
      <vt:lpstr>Parcel</vt:lpstr>
      <vt:lpstr>USA Election | data analysis</vt:lpstr>
      <vt:lpstr>Question</vt:lpstr>
      <vt:lpstr>Research</vt:lpstr>
      <vt:lpstr>Hypothesis </vt:lpstr>
      <vt:lpstr>Data sourcing </vt:lpstr>
      <vt:lpstr>Data wrangling | Election Results 2012</vt:lpstr>
      <vt:lpstr>Before</vt:lpstr>
      <vt:lpstr>Data Wrangling | election results 2016</vt:lpstr>
      <vt:lpstr>Election Data 2016 Df</vt:lpstr>
      <vt:lpstr>Pie Charts 2012 &amp; 2016 - code</vt:lpstr>
      <vt:lpstr>Pie Charts 2012 &amp; 2016 - Visual</vt:lpstr>
      <vt:lpstr>Data Merge | 2012 &amp; 2016</vt:lpstr>
      <vt:lpstr>Bar Graph 2012 &amp; 2016 - Code</vt:lpstr>
      <vt:lpstr>Bar Graph 2012 &amp; 2016 - Visual</vt:lpstr>
      <vt:lpstr>Bar Graph | Swing Counties - Code</vt:lpstr>
      <vt:lpstr>Total # of Counties that Flipped - Visual</vt:lpstr>
      <vt:lpstr> Counties that Flipped Dem. To Rep - Table</vt:lpstr>
      <vt:lpstr>Election map | Context</vt:lpstr>
      <vt:lpstr>Total # of Counties that Flipped - Code</vt:lpstr>
      <vt:lpstr>Percentage change in Counties that Flipped</vt:lpstr>
      <vt:lpstr>Data Strangling | Demographics</vt:lpstr>
      <vt:lpstr>DATA Wrangling | demographics</vt:lpstr>
      <vt:lpstr>DATA Wrangling | demographics</vt:lpstr>
      <vt:lpstr>Data Clean | Election data x demographics</vt:lpstr>
      <vt:lpstr>Data Clean | Election data x demographics</vt:lpstr>
      <vt:lpstr>Data Merge | Election data x demographics</vt:lpstr>
      <vt:lpstr>Election data x demographics – AGE Distribution</vt:lpstr>
      <vt:lpstr>Election data x demographics</vt:lpstr>
      <vt:lpstr>Election data x demographics</vt:lpstr>
      <vt:lpstr>Election data x demographics</vt:lpstr>
      <vt:lpstr>Election data x demographics</vt:lpstr>
      <vt:lpstr>Election data x demographics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 data analysis</dc:title>
  <dc:creator>Badr Worrell</dc:creator>
  <cp:lastModifiedBy>Badr Worrell</cp:lastModifiedBy>
  <cp:revision>34</cp:revision>
  <dcterms:created xsi:type="dcterms:W3CDTF">2019-07-24T22:48:10Z</dcterms:created>
  <dcterms:modified xsi:type="dcterms:W3CDTF">2019-07-27T09:07:01Z</dcterms:modified>
</cp:coreProperties>
</file>